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76" r:id="rId6"/>
    <p:sldId id="274" r:id="rId7"/>
    <p:sldId id="265" r:id="rId8"/>
    <p:sldId id="258" r:id="rId9"/>
    <p:sldId id="273" r:id="rId10"/>
    <p:sldId id="259" r:id="rId11"/>
    <p:sldId id="270" r:id="rId12"/>
    <p:sldId id="275" r:id="rId13"/>
    <p:sldId id="264" r:id="rId14"/>
    <p:sldId id="267" r:id="rId15"/>
    <p:sldId id="269" r:id="rId16"/>
    <p:sldId id="26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67020FD-BCC2-2265-960F-F2B91F98CCA5}" name="Susan Meikleham" initials="SM" userId="S::susanm@gsc.org.uk::92480f5f-1258-4697-86f0-1a896a5fdcf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0530"/>
    <a:srgbClr val="7AC7CF"/>
    <a:srgbClr val="2031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387638-0CFC-1448-F3E7-7F5217EBFB96}" v="13" dt="2022-10-05T09:34:55.071"/>
    <p1510:client id="{23CD5B38-4754-4918-BD8D-309D3A87AF73}" v="121" dt="2022-10-05T09:18:03.422"/>
    <p1510:client id="{3F09DD83-2AA8-DBF8-E60F-A2CF4E612FB9}" v="56" dt="2022-10-05T09:31:00.728"/>
    <p1510:client id="{83D395EC-2BB6-1885-18BD-069F1043CE65}" v="6" dt="2022-10-05T14:30:12.199"/>
    <p1510:client id="{AC9DBD66-BD6D-3FC7-D16B-98EDB686496B}" v="19" dt="2022-10-05T12:38:34.053"/>
    <p1510:client id="{B737538A-54E2-C8C2-7DC6-209E807AFA79}" v="55" dt="2022-10-05T10:06:52.9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4.xml" Id="rId8" /><Relationship Type="http://schemas.openxmlformats.org/officeDocument/2006/relationships/slide" Target="slides/slide9.xml" Id="rId13" /><Relationship Type="http://schemas.openxmlformats.org/officeDocument/2006/relationships/presProps" Target="presProps.xml" Id="rId18" /><Relationship Type="http://schemas.openxmlformats.org/officeDocument/2006/relationships/customXml" Target="../customXml/item3.xml" Id="rId3" /><Relationship Type="http://schemas.openxmlformats.org/officeDocument/2006/relationships/tableStyles" Target="tableStyles.xml" Id="rId21" /><Relationship Type="http://schemas.openxmlformats.org/officeDocument/2006/relationships/slide" Target="slides/slide3.xml" Id="rId7" /><Relationship Type="http://schemas.openxmlformats.org/officeDocument/2006/relationships/slide" Target="slides/slide8.xml" Id="rId12" /><Relationship Type="http://schemas.openxmlformats.org/officeDocument/2006/relationships/slide" Target="slides/slide13.xml" Id="rId17" /><Relationship Type="http://schemas.openxmlformats.org/officeDocument/2006/relationships/customXml" Target="../customXml/item2.xml" Id="rId2" /><Relationship Type="http://schemas.openxmlformats.org/officeDocument/2006/relationships/slide" Target="slides/slide12.xml" Id="rId16" /><Relationship Type="http://schemas.openxmlformats.org/officeDocument/2006/relationships/theme" Target="theme/theme1.xml" Id="rId20" /><Relationship Type="http://schemas.openxmlformats.org/officeDocument/2006/relationships/customXml" Target="../customXml/item1.xml" Id="rId1" /><Relationship Type="http://schemas.openxmlformats.org/officeDocument/2006/relationships/slide" Target="slides/slide2.xml" Id="rId6" /><Relationship Type="http://schemas.openxmlformats.org/officeDocument/2006/relationships/slide" Target="slides/slide7.xml" Id="rId11" /><Relationship Type="http://schemas.microsoft.com/office/2018/10/relationships/authors" Target="authors.xml" Id="rId24" /><Relationship Type="http://schemas.openxmlformats.org/officeDocument/2006/relationships/slide" Target="slides/slide1.xml" Id="rId5" /><Relationship Type="http://schemas.openxmlformats.org/officeDocument/2006/relationships/slide" Target="slides/slide11.xml" Id="rId15" /><Relationship Type="http://schemas.microsoft.com/office/2015/10/relationships/revisionInfo" Target="revisionInfo.xml" Id="rId23" /><Relationship Type="http://schemas.openxmlformats.org/officeDocument/2006/relationships/slide" Target="slides/slide6.xml" Id="rId10" /><Relationship Type="http://schemas.openxmlformats.org/officeDocument/2006/relationships/viewProps" Target="viewProps.xml" Id="rId19" /><Relationship Type="http://schemas.openxmlformats.org/officeDocument/2006/relationships/slideMaster" Target="slideMasters/slideMaster1.xml" Id="rId4" /><Relationship Type="http://schemas.openxmlformats.org/officeDocument/2006/relationships/slide" Target="slides/slide5.xml" Id="rId9" /><Relationship Type="http://schemas.openxmlformats.org/officeDocument/2006/relationships/slide" Target="slides/slide10.xml" Id="rId14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74E2A-715B-B849-3259-6D93957A50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2F7C1D-385D-B807-61C0-B958F7F931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A7A990-8D91-7E27-5028-87A0DDBE0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C1049-D5B6-4B5A-AACE-71131DCA0C7C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D37E07-3CEB-675D-9DF3-F4954FD5F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20D352-550F-3211-6284-CC93B7880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57BA7-5759-4CD3-9749-41D0806AD1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3063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A04C3-010B-89C5-796F-46A9583D8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A4E6B1-0B54-611F-5413-E7F6DA94F5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8CB778-30A7-AD1D-96F5-2D9951982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C1049-D5B6-4B5A-AACE-71131DCA0C7C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15F09E-2D4A-DB4B-C4EA-85D3CC91B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DDD072-6925-5B17-74CA-0411BD18A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57BA7-5759-4CD3-9749-41D0806AD1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847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73FD12-1899-20D3-7D7B-D4032D598B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3F3066-9CB9-DD12-4D6C-76E99997DC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03C786-42E4-CAE0-ED67-3ABB13525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C1049-D5B6-4B5A-AACE-71131DCA0C7C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BC643-51D2-0D33-10DE-9B1DE8879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F7E4E2-F830-68FE-913E-147699C1C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57BA7-5759-4CD3-9749-41D0806AD1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043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41EEF-C8F2-8720-3BCE-7C0936D85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A4208F-B277-3C6B-EBED-95A3EFFCBC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0E256-029A-4897-7204-EA760DD52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C1049-D5B6-4B5A-AACE-71131DCA0C7C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C8E1E4-813C-3719-C28E-9FBD11DB4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7C946B-5551-7D77-FF33-CF1AC437A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57BA7-5759-4CD3-9749-41D0806AD1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2375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66876-BF22-0B19-441A-30B407099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0A05A1-05D7-4ED4-8E54-AE388A981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226A36-35E5-8E5A-CD4C-44395BC4B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C1049-D5B6-4B5A-AACE-71131DCA0C7C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CF381-1C82-E8BF-D828-474C03C2A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B5BF27-100A-883C-C789-0FF0DC236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57BA7-5759-4CD3-9749-41D0806AD1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219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9301D-6122-C717-C151-23B35D105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9BA1B-EA7C-BCE0-0C02-0FA0A0D21B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6DE36A-DC82-6A53-2D70-265D9C3334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964974-90E8-E542-251F-2D598A028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C1049-D5B6-4B5A-AACE-71131DCA0C7C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6AA7D2-37E0-9FA6-3849-A0E399D88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DCC7EF-3A2F-0A7F-061D-D18A3AD40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57BA7-5759-4CD3-9749-41D0806AD1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5594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654CD-403A-95C1-F77F-C97BAEEC3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3B0BB8-F67E-C422-00AD-E3F3F38DB0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9D3D80-F3EA-06AE-D071-285B3A7504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1BCBE8-65AD-97CD-D885-2006E06651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121E0C-3889-49DB-3306-94747F8F50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9B8E8B-EAAF-F410-02AF-CE99497C2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C1049-D5B6-4B5A-AACE-71131DCA0C7C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92BB1A-BFED-30D9-FCED-405922411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6FBF5C-F7EB-4234-9A89-C0EDC1D50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57BA7-5759-4CD3-9749-41D0806AD1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642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31ECC-5216-28B4-EFC2-1F5AE63F9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CBA4F2-041A-5816-721B-9C69CE7D1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C1049-D5B6-4B5A-AACE-71131DCA0C7C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6907E6-3748-AAD9-E527-B0FDBB853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6C00A1-422E-B64E-5CD1-DA66A9C78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57BA7-5759-4CD3-9749-41D0806AD1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5277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BC8069-D6FE-3B3A-302B-42730B00B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C1049-D5B6-4B5A-AACE-71131DCA0C7C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159F7F-136B-E2F2-CAEA-7783AD1BE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AB1C82-9BA5-FCD3-5722-F2DD621C3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57BA7-5759-4CD3-9749-41D0806AD1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3295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18796-B44E-6D20-B63D-B21E37C9F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C2843F-28F2-5D6B-583C-85665B24F3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20A6C0-862E-3B4B-9375-34D22C1D23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30DA9B-7468-31DD-D83B-58F437B4D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C1049-D5B6-4B5A-AACE-71131DCA0C7C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B8B0E6-E652-606A-8EB6-39F75C7B0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4F69AC-1274-2062-DD5A-85C6D8017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57BA7-5759-4CD3-9749-41D0806AD1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5670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07FD1-97CC-4259-CDAD-30EEA8A13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5F06F4-D9ED-53EB-ADD7-B87D188C42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35AA3B-DB56-2DBE-01E1-F084C6F1AB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A1BD84-C64C-4E27-C74F-4AA7D573A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C1049-D5B6-4B5A-AACE-71131DCA0C7C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946609-4875-B4A6-14FA-3D6524FF5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5D6EB8-B9F5-9ED0-721C-6CBFF2D94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57BA7-5759-4CD3-9749-41D0806AD1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5349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6BEA5D-7B47-EA3C-1D29-5D7DF4AB2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7E60B4-0CD4-5C00-7A75-3C9477050A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D7CE63-3DF3-84CC-A6F2-F7F4503F91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C1049-D5B6-4B5A-AACE-71131DCA0C7C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F2C9A3-F932-BDC2-5FD5-724A92F018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3F2EE5-23A4-37A6-3FCF-34B309EA26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57BA7-5759-4CD3-9749-41D0806AD1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491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046DC83-534E-CF96-ECFE-6A12CFF70595}"/>
              </a:ext>
            </a:extLst>
          </p:cNvPr>
          <p:cNvSpPr txBox="1"/>
          <p:nvPr/>
        </p:nvSpPr>
        <p:spPr>
          <a:xfrm>
            <a:off x="606307" y="1922801"/>
            <a:ext cx="11230504" cy="37702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dirty="0">
                <a:latin typeface="Arial"/>
                <a:ea typeface="+mn-lt"/>
                <a:cs typeface="+mn-lt"/>
              </a:rPr>
              <a:t>The activity can be run either as:</a:t>
            </a:r>
            <a:endParaRPr lang="en-GB" sz="3200">
              <a:latin typeface="Arial"/>
              <a:ea typeface="+mn-lt"/>
              <a:cs typeface="+mn-lt"/>
            </a:endParaRPr>
          </a:p>
          <a:p>
            <a:pPr marL="285750" indent="-285750">
              <a:spcAft>
                <a:spcPts val="600"/>
              </a:spcAft>
              <a:buFont typeface="Calibri"/>
              <a:buChar char="•"/>
            </a:pPr>
            <a:r>
              <a:rPr lang="en-US" sz="3200" dirty="0">
                <a:latin typeface="Arial"/>
                <a:ea typeface="+mn-lt"/>
                <a:cs typeface="+mn-lt"/>
              </a:rPr>
              <a:t>A teacher-led activity with one or two sets of soil pots. In this case the instructions are for your reference only. </a:t>
            </a:r>
            <a:endParaRPr lang="en-GB" sz="3200">
              <a:latin typeface="Arial"/>
              <a:ea typeface="+mn-lt"/>
              <a:cs typeface="+mn-lt"/>
            </a:endParaRPr>
          </a:p>
          <a:p>
            <a:pPr marL="285750" indent="-285750">
              <a:spcAft>
                <a:spcPts val="600"/>
              </a:spcAft>
              <a:buFont typeface="Calibri"/>
              <a:buChar char="•"/>
            </a:pPr>
            <a:r>
              <a:rPr lang="en-US" sz="3200" dirty="0">
                <a:latin typeface="Arial"/>
                <a:ea typeface="+mn-lt"/>
                <a:cs typeface="+mn-lt"/>
              </a:rPr>
              <a:t>An individual activity with each pupil setting up and maintaining their own soil pots.</a:t>
            </a:r>
            <a:endParaRPr lang="en-GB" sz="3200">
              <a:latin typeface="Arial"/>
              <a:ea typeface="+mn-lt"/>
              <a:cs typeface="+mn-lt"/>
            </a:endParaRPr>
          </a:p>
          <a:p>
            <a:pPr marL="285750" indent="-285750">
              <a:spcAft>
                <a:spcPts val="600"/>
              </a:spcAft>
              <a:buFont typeface="Calibri"/>
              <a:buChar char="•"/>
            </a:pPr>
            <a:r>
              <a:rPr lang="en-US" sz="3200" dirty="0">
                <a:latin typeface="Arial"/>
                <a:ea typeface="+mn-lt"/>
                <a:cs typeface="+mn-lt"/>
              </a:rPr>
              <a:t>A group activity where the recommended maximum group size is 4. </a:t>
            </a:r>
            <a:endParaRPr lang="en-GB" sz="3200" dirty="0">
              <a:latin typeface="Arial"/>
              <a:ea typeface="+mn-lt"/>
              <a:cs typeface="+mn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EF77B8E-F32A-DA07-569E-2C91CE6AEEF5}"/>
              </a:ext>
            </a:extLst>
          </p:cNvPr>
          <p:cNvSpPr txBox="1"/>
          <p:nvPr/>
        </p:nvSpPr>
        <p:spPr>
          <a:xfrm>
            <a:off x="423582" y="247111"/>
            <a:ext cx="7947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2031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 Instructions</a:t>
            </a:r>
          </a:p>
        </p:txBody>
      </p:sp>
    </p:spTree>
    <p:extLst>
      <p:ext uri="{BB962C8B-B14F-4D97-AF65-F5344CB8AC3E}">
        <p14:creationId xmlns:p14="http://schemas.microsoft.com/office/powerpoint/2010/main" val="28270174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046DC83-534E-CF96-ECFE-6A12CFF70595}"/>
              </a:ext>
            </a:extLst>
          </p:cNvPr>
          <p:cNvSpPr txBox="1"/>
          <p:nvPr/>
        </p:nvSpPr>
        <p:spPr>
          <a:xfrm>
            <a:off x="507799" y="1508664"/>
            <a:ext cx="5455198" cy="34163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800">
                <a:solidFill>
                  <a:srgbClr val="000000"/>
                </a:solidFill>
                <a:latin typeface="Arial"/>
                <a:cs typeface="Arial"/>
              </a:rPr>
              <a:t>During the investigation, you're going to keep both pots at the correct water level.</a:t>
            </a:r>
          </a:p>
          <a:p>
            <a:pPr>
              <a:spcAft>
                <a:spcPts val="1200"/>
              </a:spcAft>
            </a:pPr>
            <a:r>
              <a:rPr lang="en-GB" sz="2800">
                <a:latin typeface="Arial"/>
                <a:cs typeface="Arial"/>
              </a:rPr>
              <a:t>If either pot looks like it's drying out, add a small amount of water.</a:t>
            </a:r>
            <a:endParaRPr lang="en-GB" sz="280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spcAft>
                <a:spcPts val="1200"/>
              </a:spcAft>
            </a:pPr>
            <a:r>
              <a:rPr lang="en-GB" sz="2800">
                <a:solidFill>
                  <a:srgbClr val="000000"/>
                </a:solidFill>
                <a:latin typeface="Arial"/>
                <a:cs typeface="Arial"/>
              </a:rPr>
              <a:t>On most days, they won't need extra water.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C817568-8555-022A-D6F0-236540927C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82613" y="1029048"/>
            <a:ext cx="5619399" cy="479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247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046DC83-534E-CF96-ECFE-6A12CFF70595}"/>
              </a:ext>
            </a:extLst>
          </p:cNvPr>
          <p:cNvSpPr txBox="1"/>
          <p:nvPr/>
        </p:nvSpPr>
        <p:spPr>
          <a:xfrm>
            <a:off x="527338" y="1509104"/>
            <a:ext cx="5264698" cy="38472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b="1">
                <a:solidFill>
                  <a:srgbClr val="000000"/>
                </a:solidFill>
                <a:latin typeface="Arial"/>
                <a:cs typeface="Arial"/>
              </a:rPr>
              <a:t>Don't stir the soil in the pots during the investigation.</a:t>
            </a:r>
          </a:p>
          <a:p>
            <a:pPr>
              <a:spcAft>
                <a:spcPts val="1200"/>
              </a:spcAft>
            </a:pPr>
            <a:r>
              <a:rPr lang="en-US" sz="2800">
                <a:solidFill>
                  <a:srgbClr val="000000"/>
                </a:solidFill>
                <a:latin typeface="Arial"/>
                <a:cs typeface="Arial"/>
              </a:rPr>
              <a:t>If too much water is added to the waterlogged soil once the investigation has started, the teabag could float. </a:t>
            </a:r>
          </a:p>
          <a:p>
            <a:pPr>
              <a:spcAft>
                <a:spcPts val="1200"/>
              </a:spcAft>
            </a:pPr>
            <a:r>
              <a:rPr lang="en-US" sz="2800">
                <a:solidFill>
                  <a:srgbClr val="000000"/>
                </a:solidFill>
                <a:latin typeface="Arial"/>
                <a:cs typeface="Arial"/>
              </a:rPr>
              <a:t>If this happens, let it continue</a:t>
            </a:r>
            <a:br>
              <a:rPr lang="en-US" sz="280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2800">
                <a:solidFill>
                  <a:srgbClr val="000000"/>
                </a:solidFill>
                <a:latin typeface="Arial"/>
                <a:cs typeface="Arial"/>
              </a:rPr>
              <a:t>to float, and don't bury it. </a:t>
            </a:r>
            <a:endParaRPr lang="en-US">
              <a:latin typeface="Arial"/>
              <a:cs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E42194-18B7-FB92-4752-7B99B15E80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82613" y="1029048"/>
            <a:ext cx="5619399" cy="479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189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046DC83-534E-CF96-ECFE-6A12CFF70595}"/>
              </a:ext>
            </a:extLst>
          </p:cNvPr>
          <p:cNvSpPr txBox="1"/>
          <p:nvPr/>
        </p:nvSpPr>
        <p:spPr>
          <a:xfrm>
            <a:off x="552291" y="1427310"/>
            <a:ext cx="5264698" cy="40010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>
                <a:solidFill>
                  <a:srgbClr val="000000"/>
                </a:solidFill>
                <a:latin typeface="Arial"/>
                <a:cs typeface="Arial"/>
              </a:rPr>
              <a:t>After at least two weeks, the teabags will be ready to look at.</a:t>
            </a:r>
            <a:endParaRPr lang="en-US">
              <a:latin typeface="Arial"/>
              <a:ea typeface="Calibri" panose="020F0502020204030204"/>
              <a:cs typeface="Arial"/>
            </a:endParaRPr>
          </a:p>
          <a:p>
            <a:pPr>
              <a:spcAft>
                <a:spcPts val="1200"/>
              </a:spcAft>
            </a:pPr>
            <a:r>
              <a:rPr lang="en-US" sz="2800">
                <a:solidFill>
                  <a:srgbClr val="000000"/>
                </a:solidFill>
                <a:latin typeface="Arial"/>
                <a:cs typeface="Arial"/>
              </a:rPr>
              <a:t>Carefully dig out both teabags. You may wish to very gently rinse any soil away. </a:t>
            </a:r>
          </a:p>
          <a:p>
            <a:pPr>
              <a:spcAft>
                <a:spcPts val="1200"/>
              </a:spcAft>
            </a:pPr>
            <a:r>
              <a:rPr lang="en-US" sz="2800">
                <a:solidFill>
                  <a:srgbClr val="000000"/>
                </a:solidFill>
                <a:latin typeface="Arial"/>
                <a:cs typeface="Arial"/>
              </a:rPr>
              <a:t>Lay them on a paper towel.</a:t>
            </a:r>
            <a:endParaRPr lang="en-US">
              <a:solidFill>
                <a:srgbClr val="000000"/>
              </a:solidFill>
              <a:latin typeface="Arial"/>
              <a:ea typeface="Calibri" panose="020F0502020204030204"/>
              <a:cs typeface="Arial"/>
            </a:endParaRPr>
          </a:p>
          <a:p>
            <a:pPr>
              <a:spcAft>
                <a:spcPts val="1200"/>
              </a:spcAft>
            </a:pPr>
            <a:r>
              <a:rPr lang="en-US" sz="2800">
                <a:solidFill>
                  <a:srgbClr val="000000"/>
                </a:solidFill>
                <a:latin typeface="Arial"/>
                <a:cs typeface="Arial"/>
              </a:rPr>
              <a:t>Complete </a:t>
            </a:r>
            <a:r>
              <a:rPr lang="en-US" sz="2800" b="1">
                <a:solidFill>
                  <a:srgbClr val="000000"/>
                </a:solidFill>
                <a:latin typeface="Arial"/>
                <a:cs typeface="Arial"/>
              </a:rPr>
              <a:t>Worksheet 1 – Tea Testing.</a:t>
            </a:r>
            <a:endParaRPr lang="en-US" sz="280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F12448-292C-11E8-9AA8-EB3D7E03F1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82613" y="1029048"/>
            <a:ext cx="5619399" cy="479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252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046DC83-534E-CF96-ECFE-6A12CFF70595}"/>
              </a:ext>
            </a:extLst>
          </p:cNvPr>
          <p:cNvSpPr txBox="1"/>
          <p:nvPr/>
        </p:nvSpPr>
        <p:spPr>
          <a:xfrm>
            <a:off x="550987" y="1316982"/>
            <a:ext cx="4939895" cy="38472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800">
                <a:solidFill>
                  <a:srgbClr val="000000"/>
                </a:solidFill>
                <a:latin typeface="Arial"/>
                <a:cs typeface="Arial"/>
              </a:rPr>
              <a:t>Place tea bags in a food waste bin.</a:t>
            </a:r>
            <a:endParaRPr lang="en-US"/>
          </a:p>
          <a:p>
            <a:pPr>
              <a:spcAft>
                <a:spcPts val="1200"/>
              </a:spcAft>
            </a:pPr>
            <a:r>
              <a:rPr lang="en-GB" sz="2800">
                <a:solidFill>
                  <a:srgbClr val="000000"/>
                </a:solidFill>
                <a:latin typeface="Arial"/>
                <a:cs typeface="Arial"/>
              </a:rPr>
              <a:t>Soil can be reused for potting plants, after excess water has been drained and the soil has been stirred.</a:t>
            </a:r>
          </a:p>
          <a:p>
            <a:pPr>
              <a:spcAft>
                <a:spcPts val="1200"/>
              </a:spcAft>
            </a:pPr>
            <a:r>
              <a:rPr lang="en-GB" sz="2800">
                <a:solidFill>
                  <a:srgbClr val="000000"/>
                </a:solidFill>
                <a:latin typeface="Arial"/>
                <a:cs typeface="Arial"/>
              </a:rPr>
              <a:t>Rinse the pots, and reuse </a:t>
            </a:r>
            <a:br>
              <a:rPr lang="en-GB" sz="280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GB" sz="2800">
                <a:solidFill>
                  <a:srgbClr val="000000"/>
                </a:solidFill>
                <a:latin typeface="Arial"/>
                <a:cs typeface="Arial"/>
              </a:rPr>
              <a:t>or recycle.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3599297-E162-2E7D-B296-6E6D1699CA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82613" y="1029048"/>
            <a:ext cx="5619398" cy="47999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31D868-6EAB-CF69-79E3-FE3E8BE624E8}"/>
              </a:ext>
            </a:extLst>
          </p:cNvPr>
          <p:cNvSpPr txBox="1"/>
          <p:nvPr/>
        </p:nvSpPr>
        <p:spPr>
          <a:xfrm>
            <a:off x="423582" y="247111"/>
            <a:ext cx="7947212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b="1">
                <a:solidFill>
                  <a:srgbClr val="203152"/>
                </a:solidFill>
                <a:latin typeface="Arial"/>
                <a:cs typeface="Arial"/>
              </a:rPr>
              <a:t>Tidying up</a:t>
            </a:r>
            <a:endParaRPr lang="en-US" sz="4000" b="1">
              <a:solidFill>
                <a:srgbClr val="2031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567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046DC83-534E-CF96-ECFE-6A12CFF70595}"/>
              </a:ext>
            </a:extLst>
          </p:cNvPr>
          <p:cNvSpPr txBox="1"/>
          <p:nvPr/>
        </p:nvSpPr>
        <p:spPr>
          <a:xfrm>
            <a:off x="500563" y="2761185"/>
            <a:ext cx="5782050" cy="28315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>
                <a:latin typeface="Arial"/>
                <a:ea typeface="+mn-lt"/>
                <a:cs typeface="+mn-lt"/>
              </a:rPr>
              <a:t>Note: This lesson needs to be set up and left for at least two weeks before the worksheet can be used.</a:t>
            </a:r>
            <a:endParaRPr lang="en-US">
              <a:latin typeface="Arial"/>
              <a:cs typeface="Arial"/>
            </a:endParaRPr>
          </a:p>
          <a:p>
            <a:pPr>
              <a:spcAft>
                <a:spcPts val="1200"/>
              </a:spcAft>
            </a:pPr>
            <a:endParaRPr lang="en-GB" sz="2800">
              <a:latin typeface="Arial"/>
              <a:ea typeface="+mn-lt"/>
              <a:cs typeface="+mn-lt"/>
            </a:endParaRPr>
          </a:p>
          <a:p>
            <a:pPr algn="just"/>
            <a:endParaRPr lang="en-US" sz="2800">
              <a:latin typeface="Arial"/>
              <a:ea typeface="+mn-lt"/>
              <a:cs typeface="+mn-lt"/>
            </a:endParaRPr>
          </a:p>
          <a:p>
            <a:pPr>
              <a:spcAft>
                <a:spcPts val="1200"/>
              </a:spcAft>
            </a:pPr>
            <a:endParaRPr lang="en-US" sz="2800">
              <a:latin typeface="Arial"/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DAA625-BBBD-7CF2-12E7-EBA815CECB8F}"/>
              </a:ext>
            </a:extLst>
          </p:cNvPr>
          <p:cNvSpPr txBox="1"/>
          <p:nvPr/>
        </p:nvSpPr>
        <p:spPr>
          <a:xfrm>
            <a:off x="423582" y="247111"/>
            <a:ext cx="7947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2031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 Instructions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967032-A1C7-3FB8-249F-DFEAF02839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94472" y="457200"/>
            <a:ext cx="5943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434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046DC83-534E-CF96-ECFE-6A12CFF70595}"/>
              </a:ext>
            </a:extLst>
          </p:cNvPr>
          <p:cNvSpPr txBox="1"/>
          <p:nvPr/>
        </p:nvSpPr>
        <p:spPr>
          <a:xfrm>
            <a:off x="425778" y="1582780"/>
            <a:ext cx="5856835" cy="44627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800" b="1">
                <a:latin typeface="Arial"/>
                <a:ea typeface="+mn-lt"/>
                <a:cs typeface="+mn-lt"/>
              </a:rPr>
              <a:t>Resources per set of soil pots</a:t>
            </a:r>
            <a:endParaRPr lang="en-US" b="1">
              <a:latin typeface="Arial"/>
              <a:cs typeface="Calibri"/>
            </a:endParaRPr>
          </a:p>
          <a:p>
            <a:pPr>
              <a:spcAft>
                <a:spcPts val="1200"/>
              </a:spcAft>
            </a:pPr>
            <a:r>
              <a:rPr lang="en-US" sz="2800">
                <a:latin typeface="Arial"/>
                <a:ea typeface="+mn-lt"/>
                <a:cs typeface="+mn-lt"/>
              </a:rPr>
              <a:t>2 x medium pots or jars</a:t>
            </a:r>
            <a:br>
              <a:rPr lang="en-US" sz="2800">
                <a:latin typeface="Arial"/>
                <a:ea typeface="+mn-lt"/>
                <a:cs typeface="+mn-lt"/>
              </a:rPr>
            </a:br>
            <a:r>
              <a:rPr lang="en-US" sz="2800">
                <a:latin typeface="Arial"/>
                <a:ea typeface="+mn-lt"/>
                <a:cs typeface="+mn-lt"/>
              </a:rPr>
              <a:t>(e.g. empty jam jars)</a:t>
            </a:r>
            <a:endParaRPr lang="en-GB" sz="2800">
              <a:latin typeface="Arial"/>
              <a:ea typeface="+mn-lt"/>
              <a:cs typeface="+mn-lt"/>
            </a:endParaRPr>
          </a:p>
          <a:p>
            <a:pPr>
              <a:spcAft>
                <a:spcPts val="1200"/>
              </a:spcAft>
            </a:pPr>
            <a:r>
              <a:rPr lang="en-US" sz="2800">
                <a:latin typeface="Arial"/>
                <a:ea typeface="+mn-lt"/>
                <a:cs typeface="+mn-lt"/>
              </a:rPr>
              <a:t>Soil</a:t>
            </a:r>
            <a:endParaRPr lang="en-GB" sz="2800">
              <a:latin typeface="Arial"/>
              <a:ea typeface="+mn-lt"/>
              <a:cs typeface="+mn-lt"/>
            </a:endParaRPr>
          </a:p>
          <a:p>
            <a:pPr>
              <a:spcAft>
                <a:spcPts val="1200"/>
              </a:spcAft>
            </a:pPr>
            <a:r>
              <a:rPr lang="en-US" sz="2800">
                <a:latin typeface="Arial"/>
                <a:ea typeface="+mn-lt"/>
                <a:cs typeface="+mn-lt"/>
              </a:rPr>
              <a:t>Spoon or scoop</a:t>
            </a:r>
          </a:p>
          <a:p>
            <a:pPr>
              <a:spcAft>
                <a:spcPts val="1200"/>
              </a:spcAft>
            </a:pPr>
            <a:r>
              <a:rPr lang="en-US" sz="2800">
                <a:latin typeface="Arial"/>
                <a:ea typeface="+mn-lt"/>
                <a:cs typeface="+mn-lt"/>
              </a:rPr>
              <a:t>2 x green tea teabags</a:t>
            </a:r>
            <a:endParaRPr lang="en-GB" sz="2800">
              <a:latin typeface="Arial"/>
              <a:ea typeface="+mn-lt"/>
              <a:cs typeface="+mn-lt"/>
            </a:endParaRPr>
          </a:p>
          <a:p>
            <a:pPr>
              <a:spcAft>
                <a:spcPts val="1200"/>
              </a:spcAft>
            </a:pPr>
            <a:r>
              <a:rPr lang="en-US" sz="2800">
                <a:latin typeface="Arial"/>
                <a:ea typeface="+mn-lt"/>
                <a:cs typeface="+mn-lt"/>
              </a:rPr>
              <a:t>Water</a:t>
            </a:r>
            <a:endParaRPr lang="en-GB" sz="2800">
              <a:latin typeface="Arial"/>
              <a:ea typeface="+mn-lt"/>
              <a:cs typeface="+mn-lt"/>
            </a:endParaRPr>
          </a:p>
          <a:p>
            <a:pPr>
              <a:spcAft>
                <a:spcPts val="1200"/>
              </a:spcAft>
            </a:pPr>
            <a:endParaRPr lang="en-US" sz="2800">
              <a:latin typeface="Arial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03FC43-2D5B-01AC-3771-367E1EDE87A3}"/>
              </a:ext>
            </a:extLst>
          </p:cNvPr>
          <p:cNvSpPr txBox="1"/>
          <p:nvPr/>
        </p:nvSpPr>
        <p:spPr>
          <a:xfrm>
            <a:off x="423582" y="247111"/>
            <a:ext cx="7947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2031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 Instructions</a:t>
            </a:r>
          </a:p>
        </p:txBody>
      </p:sp>
      <p:pic>
        <p:nvPicPr>
          <p:cNvPr id="7" name="Picture 6" descr="A picture containing indoor&#10;&#10;Description automatically generated">
            <a:extLst>
              <a:ext uri="{FF2B5EF4-FFF2-40B4-BE49-F238E27FC236}">
                <a16:creationId xmlns:a16="http://schemas.microsoft.com/office/drawing/2014/main" id="{09E271BC-5A27-444E-83D0-3DFE47C4FA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613" y="1029048"/>
            <a:ext cx="5619400" cy="479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506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046DC83-534E-CF96-ECFE-6A12CFF70595}"/>
              </a:ext>
            </a:extLst>
          </p:cNvPr>
          <p:cNvSpPr txBox="1"/>
          <p:nvPr/>
        </p:nvSpPr>
        <p:spPr>
          <a:xfrm>
            <a:off x="420460" y="2601292"/>
            <a:ext cx="5264698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800">
                <a:solidFill>
                  <a:srgbClr val="000000"/>
                </a:solidFill>
                <a:latin typeface="Arial"/>
                <a:cs typeface="Arial"/>
              </a:rPr>
              <a:t>In each jar or pot, scoop enough soil to create a layer about 5 centimetres deep.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3F120A-4756-870C-7A80-2813C87D6FA1}"/>
              </a:ext>
            </a:extLst>
          </p:cNvPr>
          <p:cNvSpPr txBox="1"/>
          <p:nvPr/>
        </p:nvSpPr>
        <p:spPr>
          <a:xfrm>
            <a:off x="549088" y="318829"/>
            <a:ext cx="7947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2031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 Up Instructions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39F451-70CD-D175-DEB9-69365B35C9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82613" y="1029048"/>
            <a:ext cx="5619399" cy="479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188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046DC83-534E-CF96-ECFE-6A12CFF70595}"/>
              </a:ext>
            </a:extLst>
          </p:cNvPr>
          <p:cNvSpPr txBox="1"/>
          <p:nvPr/>
        </p:nvSpPr>
        <p:spPr>
          <a:xfrm>
            <a:off x="673460" y="2760618"/>
            <a:ext cx="4456716" cy="387798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800">
                <a:solidFill>
                  <a:srgbClr val="000000"/>
                </a:solidFill>
                <a:latin typeface="Arial"/>
                <a:cs typeface="Arial"/>
              </a:rPr>
              <a:t>Place a teabag flat on top of the soil.</a:t>
            </a:r>
            <a:endParaRPr lang="en-US">
              <a:latin typeface="Arial"/>
              <a:cs typeface="Arial"/>
            </a:endParaRPr>
          </a:p>
          <a:p>
            <a:pPr algn="l">
              <a:spcAft>
                <a:spcPts val="1200"/>
              </a:spcAft>
            </a:pPr>
            <a:endParaRPr lang="en-GB" sz="2800" b="0" i="0">
              <a:solidFill>
                <a:srgbClr val="000000"/>
              </a:solidFill>
              <a:effectLst/>
              <a:latin typeface="Arial"/>
              <a:cs typeface="Arial"/>
            </a:endParaRPr>
          </a:p>
          <a:p>
            <a:pPr algn="l">
              <a:spcAft>
                <a:spcPts val="1200"/>
              </a:spcAft>
            </a:pPr>
            <a:endParaRPr lang="en-GB" sz="2800" b="0" i="0">
              <a:solidFill>
                <a:srgbClr val="000000"/>
              </a:solidFill>
              <a:effectLst/>
              <a:latin typeface="Arial"/>
              <a:cs typeface="Arial"/>
            </a:endParaRPr>
          </a:p>
          <a:p>
            <a:pPr algn="l">
              <a:spcAft>
                <a:spcPts val="1200"/>
              </a:spcAft>
            </a:pPr>
            <a:endParaRPr lang="en-GB" sz="2800" b="0" i="0">
              <a:solidFill>
                <a:srgbClr val="000000"/>
              </a:solidFill>
              <a:effectLst/>
              <a:latin typeface="Arial"/>
              <a:cs typeface="Arial"/>
            </a:endParaRPr>
          </a:p>
          <a:p>
            <a:pPr algn="l">
              <a:spcAft>
                <a:spcPts val="1200"/>
              </a:spcAft>
            </a:pPr>
            <a:endParaRPr lang="en-US" sz="2800">
              <a:solidFill>
                <a:srgbClr val="000000"/>
              </a:solidFill>
              <a:latin typeface="Arial"/>
              <a:cs typeface="Arial"/>
            </a:endParaRPr>
          </a:p>
          <a:p>
            <a:pPr algn="l">
              <a:spcAft>
                <a:spcPts val="1200"/>
              </a:spcAft>
            </a:pPr>
            <a:endParaRPr lang="en-GB" sz="2800" b="0" i="0">
              <a:solidFill>
                <a:srgbClr val="000000"/>
              </a:solidFill>
              <a:effectLst/>
              <a:latin typeface="Arial"/>
              <a:cs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77E93E3-DA41-E0F7-BE63-4721F95BE2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82613" y="1029048"/>
            <a:ext cx="5619399" cy="479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879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046DC83-534E-CF96-ECFE-6A12CFF70595}"/>
              </a:ext>
            </a:extLst>
          </p:cNvPr>
          <p:cNvSpPr txBox="1"/>
          <p:nvPr/>
        </p:nvSpPr>
        <p:spPr>
          <a:xfrm>
            <a:off x="417013" y="2496124"/>
            <a:ext cx="5409215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800">
                <a:latin typeface="Arial"/>
                <a:cs typeface="Arial"/>
              </a:rPr>
              <a:t>Cover the teabag with another 5 centimetre layer of soil.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C7AAA27-3A1D-F62B-C0A5-18C5C5FEF8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82613" y="1029048"/>
            <a:ext cx="5619399" cy="479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46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046DC83-534E-CF96-ECFE-6A12CFF70595}"/>
              </a:ext>
            </a:extLst>
          </p:cNvPr>
          <p:cNvSpPr txBox="1"/>
          <p:nvPr/>
        </p:nvSpPr>
        <p:spPr>
          <a:xfrm>
            <a:off x="580941" y="1910794"/>
            <a:ext cx="5264698" cy="298543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800">
                <a:latin typeface="Arial"/>
                <a:cs typeface="Arial"/>
              </a:rPr>
              <a:t>Into one pot, add a small amount of water. </a:t>
            </a:r>
          </a:p>
          <a:p>
            <a:pPr>
              <a:spcAft>
                <a:spcPts val="1200"/>
              </a:spcAft>
            </a:pPr>
            <a:r>
              <a:rPr lang="en-GB" sz="2800">
                <a:solidFill>
                  <a:srgbClr val="000000"/>
                </a:solidFill>
                <a:latin typeface="Arial"/>
                <a:cs typeface="Arial"/>
              </a:rPr>
              <a:t>This should be just enough to make the soil slightly damp, </a:t>
            </a:r>
            <a:br>
              <a:rPr lang="en-GB" sz="280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GB" sz="2800">
                <a:solidFill>
                  <a:srgbClr val="000000"/>
                </a:solidFill>
                <a:latin typeface="Arial"/>
                <a:cs typeface="Arial"/>
              </a:rPr>
              <a:t>not soaking wet.</a:t>
            </a:r>
          </a:p>
          <a:p>
            <a:pPr>
              <a:spcAft>
                <a:spcPts val="1200"/>
              </a:spcAft>
            </a:pPr>
            <a:r>
              <a:rPr lang="en-GB" sz="2800">
                <a:solidFill>
                  <a:srgbClr val="000000"/>
                </a:solidFill>
                <a:latin typeface="Arial"/>
                <a:cs typeface="Arial"/>
              </a:rPr>
              <a:t>This is the </a:t>
            </a:r>
            <a:r>
              <a:rPr lang="en-GB" sz="2800" b="1">
                <a:solidFill>
                  <a:srgbClr val="000000"/>
                </a:solidFill>
                <a:latin typeface="Arial"/>
                <a:cs typeface="Arial"/>
              </a:rPr>
              <a:t>damp soil</a:t>
            </a:r>
            <a:r>
              <a:rPr lang="en-GB" sz="280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53075B5-BEB7-8C5E-4A93-380D4A1475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82613" y="1029048"/>
            <a:ext cx="5619399" cy="479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638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046DC83-534E-CF96-ECFE-6A12CFF70595}"/>
              </a:ext>
            </a:extLst>
          </p:cNvPr>
          <p:cNvSpPr txBox="1"/>
          <p:nvPr/>
        </p:nvSpPr>
        <p:spPr>
          <a:xfrm>
            <a:off x="502891" y="2446136"/>
            <a:ext cx="5264698" cy="240065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800" dirty="0">
                <a:solidFill>
                  <a:srgbClr val="000000"/>
                </a:solidFill>
                <a:latin typeface="Arial"/>
                <a:cs typeface="Arial"/>
              </a:rPr>
              <a:t>Into the other pot, you're going to make </a:t>
            </a:r>
            <a:r>
              <a:rPr lang="en-GB" sz="2800" b="1" dirty="0">
                <a:solidFill>
                  <a:srgbClr val="000000"/>
                </a:solidFill>
                <a:latin typeface="Arial"/>
                <a:cs typeface="Arial"/>
              </a:rPr>
              <a:t>waterlogged soil</a:t>
            </a:r>
            <a:r>
              <a:rPr lang="en-GB" sz="280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GB" sz="2800" dirty="0">
                <a:solidFill>
                  <a:srgbClr val="000000"/>
                </a:solidFill>
                <a:latin typeface="Arial"/>
                <a:cs typeface="Arial"/>
              </a:rPr>
              <a:t>Add a small amount of water, and wait for it to soak into the soil.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7F1B06-C6C2-E90B-6BD2-85380C6AFD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82613" y="1029048"/>
            <a:ext cx="5619399" cy="479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249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046DC83-534E-CF96-ECFE-6A12CFF70595}"/>
              </a:ext>
            </a:extLst>
          </p:cNvPr>
          <p:cNvSpPr txBox="1"/>
          <p:nvPr/>
        </p:nvSpPr>
        <p:spPr>
          <a:xfrm>
            <a:off x="589851" y="673141"/>
            <a:ext cx="4949388" cy="529375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800">
                <a:solidFill>
                  <a:srgbClr val="000000"/>
                </a:solidFill>
                <a:latin typeface="Arial"/>
                <a:cs typeface="Arial"/>
              </a:rPr>
              <a:t>Keep adding small amounts of water, letting it drain into the soil.</a:t>
            </a:r>
            <a:endParaRPr lang="en-US">
              <a:latin typeface="Arial"/>
              <a:cs typeface="Arial"/>
            </a:endParaRPr>
          </a:p>
          <a:p>
            <a:pPr>
              <a:spcAft>
                <a:spcPts val="1200"/>
              </a:spcAft>
            </a:pPr>
            <a:r>
              <a:rPr lang="en-GB" sz="2800">
                <a:solidFill>
                  <a:srgbClr val="000000"/>
                </a:solidFill>
                <a:latin typeface="Arial"/>
                <a:cs typeface="Arial"/>
              </a:rPr>
              <a:t>Stop adding water once the soil is completely soaked.</a:t>
            </a:r>
          </a:p>
          <a:p>
            <a:pPr>
              <a:spcAft>
                <a:spcPts val="1200"/>
              </a:spcAft>
            </a:pPr>
            <a:r>
              <a:rPr lang="en-GB" sz="2800">
                <a:solidFill>
                  <a:srgbClr val="000000"/>
                </a:solidFill>
                <a:latin typeface="Arial"/>
                <a:cs typeface="Arial"/>
              </a:rPr>
              <a:t>Don't add too much water, because this will cause the teabag to float.</a:t>
            </a:r>
          </a:p>
          <a:p>
            <a:pPr>
              <a:spcAft>
                <a:spcPts val="1200"/>
              </a:spcAft>
            </a:pPr>
            <a:r>
              <a:rPr lang="en-GB" sz="2800">
                <a:solidFill>
                  <a:srgbClr val="000000"/>
                </a:solidFill>
                <a:latin typeface="Arial"/>
                <a:cs typeface="Arial"/>
              </a:rPr>
              <a:t>If that happens, drain away some water and bury the teabag into the soil. 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632D37-F8E4-8B54-C1ED-0E3A547C88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82613" y="1029048"/>
            <a:ext cx="5619399" cy="479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7333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F9B42687A42F4A98C429F87042B9F6" ma:contentTypeVersion="9" ma:contentTypeDescription="Create a new document." ma:contentTypeScope="" ma:versionID="caed20ef8282c5f99a4688a14beb940e">
  <xsd:schema xmlns:xsd="http://www.w3.org/2001/XMLSchema" xmlns:xs="http://www.w3.org/2001/XMLSchema" xmlns:p="http://schemas.microsoft.com/office/2006/metadata/properties" xmlns:ns2="772d0b2e-9c2d-4192-b109-81417f46bc13" xmlns:ns3="c059d5de-a695-4889-abc3-bd21d8a0f746" targetNamespace="http://schemas.microsoft.com/office/2006/metadata/properties" ma:root="true" ma:fieldsID="b3a0c29979a9b18d0e3190d4f292a010" ns2:_="" ns3:_="">
    <xsd:import namespace="772d0b2e-9c2d-4192-b109-81417f46bc13"/>
    <xsd:import namespace="c059d5de-a695-4889-abc3-bd21d8a0f74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2d0b2e-9c2d-4192-b109-81417f46bc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59d5de-a695-4889-abc3-bd21d8a0f74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059d5de-a695-4889-abc3-bd21d8a0f746">
      <UserInfo>
        <DisplayName>Amy Childs</DisplayName>
        <AccountId>139</AccountId>
        <AccountType/>
      </UserInfo>
      <UserInfo>
        <DisplayName>Fiona Davies</DisplayName>
        <AccountId>258</AccountId>
        <AccountType/>
      </UserInfo>
      <UserInfo>
        <DisplayName>Chris Banks</DisplayName>
        <AccountId>59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2C79B94A-E3C1-4649-9C23-E846F516C9C1}"/>
</file>

<file path=customXml/itemProps2.xml><?xml version="1.0" encoding="utf-8"?>
<ds:datastoreItem xmlns:ds="http://schemas.openxmlformats.org/officeDocument/2006/customXml" ds:itemID="{EF9AA030-6E02-4842-BFE4-C01D5043B69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0752848-7876-4E7F-8069-9AF33018D3D0}">
  <ds:schemaRefs>
    <ds:schemaRef ds:uri="7a230bae-0196-4aef-a319-8bd963625b6b"/>
    <ds:schemaRef ds:uri="ac7efb3b-2115-4f53-becf-3e0b4ce2e505"/>
    <ds:schemaRef ds:uri="b33b927c-cec3-49ac-9b68-c1c9a5ca1e1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13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Hill</dc:creator>
  <cp:revision>8</cp:revision>
  <dcterms:created xsi:type="dcterms:W3CDTF">2022-06-27T13:41:30Z</dcterms:created>
  <dcterms:modified xsi:type="dcterms:W3CDTF">2022-10-05T14:30:15Z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0x01010045F9B42687A42F4A98C429F87042B9F6</vt:lpwstr>
  </property>
  <property fmtid="{D5CDD505-2E9C-101B-9397-08002B2CF9AE}" pid="3" name="MediaServiceImageTags">
    <vt:lpwstr/>
  </property>
</Properties>
</file>